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3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nva Sans" panose="020B0604020202020204" charset="0"/>
      <p:regular r:id="rId27"/>
    </p:embeddedFont>
    <p:embeddedFont>
      <p:font typeface="Canva Sans Bold" panose="020B0604020202020204" charset="0"/>
      <p:regular r:id="rId28"/>
    </p:embeddedFont>
    <p:embeddedFont>
      <p:font typeface="Helios" panose="020B0604020202020204" charset="0"/>
      <p:regular r:id="rId29"/>
    </p:embeddedFont>
    <p:embeddedFont>
      <p:font typeface="Helvetica" panose="020B0604020202020204" pitchFamily="34" charset="0"/>
      <p:regular r:id="rId30"/>
      <p:bold r:id="rId31"/>
      <p:italic r:id="rId32"/>
      <p:boldItalic r:id="rId33"/>
    </p:embeddedFont>
    <p:embeddedFont>
      <p:font typeface="Klein Bold" panose="020B0604020202020204" charset="0"/>
      <p:regular r:id="rId34"/>
    </p:embeddedFont>
    <p:embeddedFont>
      <p:font typeface="Montserrat Bold" panose="020B0604020202020204" charset="0"/>
      <p:regular r:id="rId35"/>
    </p:embeddedFont>
    <p:embeddedFont>
      <p:font typeface="Montserrat Semi-Bold" panose="020B0604020202020204" charset="0"/>
      <p:regular r:id="rId36"/>
    </p:embeddedFont>
    <p:embeddedFont>
      <p:font typeface="Roboto" panose="02000000000000000000" pitchFamily="2" charset="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970" y="62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41.svg>
</file>

<file path=ppt/media/image42.png>
</file>

<file path=ppt/media/image43.png>
</file>

<file path=ppt/media/image44.jpeg>
</file>

<file path=ppt/media/image45.png>
</file>

<file path=ppt/media/image46.jpe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54" r="-121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2527"/>
            <a:chOff x="0" y="0"/>
            <a:chExt cx="4816593" cy="270815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8155"/>
            </a:xfrm>
            <a:custGeom>
              <a:avLst/>
              <a:gdLst/>
              <a:ahLst/>
              <a:cxnLst/>
              <a:rect l="l" t="t" r="r" b="b"/>
              <a:pathLst>
                <a:path w="4816592" h="2708155">
                  <a:moveTo>
                    <a:pt x="0" y="0"/>
                  </a:moveTo>
                  <a:lnTo>
                    <a:pt x="4816592" y="0"/>
                  </a:lnTo>
                  <a:lnTo>
                    <a:pt x="4816592" y="2708155"/>
                  </a:lnTo>
                  <a:lnTo>
                    <a:pt x="0" y="2708155"/>
                  </a:lnTo>
                  <a:close/>
                </a:path>
              </a:pathLst>
            </a:custGeom>
            <a:solidFill>
              <a:srgbClr val="000000">
                <a:alpha val="6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57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493371" y="431057"/>
            <a:ext cx="11301259" cy="3079593"/>
          </a:xfrm>
          <a:custGeom>
            <a:avLst/>
            <a:gdLst/>
            <a:ahLst/>
            <a:cxnLst/>
            <a:rect l="l" t="t" r="r" b="b"/>
            <a:pathLst>
              <a:path w="11301259" h="3079593">
                <a:moveTo>
                  <a:pt x="0" y="0"/>
                </a:moveTo>
                <a:lnTo>
                  <a:pt x="11301258" y="0"/>
                </a:lnTo>
                <a:lnTo>
                  <a:pt x="11301258" y="3079593"/>
                </a:lnTo>
                <a:lnTo>
                  <a:pt x="0" y="3079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24583" y="3777830"/>
            <a:ext cx="16038834" cy="2762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dirty="0">
                <a:solidFill>
                  <a:srgbClr val="FFFFFF"/>
                </a:solidFill>
                <a:latin typeface="Klein Bold"/>
                <a:ea typeface="Klein Bold"/>
                <a:cs typeface="Klein Bold"/>
                <a:sym typeface="Klein Bold"/>
              </a:rPr>
              <a:t>Unveiling Misalignment Fault Severities: A Novel SCD-CNN Framework for Rotating Machinery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18489" y="6870528"/>
            <a:ext cx="15562392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dirty="0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Dilshara Herath*, </a:t>
            </a:r>
            <a:r>
              <a:rPr lang="en-US" sz="2600" dirty="0" err="1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Chinthaka</a:t>
            </a:r>
            <a:r>
              <a:rPr lang="en-US" sz="2600" dirty="0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Abeyrathne</a:t>
            </a:r>
            <a:r>
              <a:rPr lang="en-US" sz="2600" dirty="0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*, </a:t>
            </a:r>
            <a:r>
              <a:rPr lang="en-US" sz="2600" dirty="0" err="1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Chamindu</a:t>
            </a:r>
            <a:r>
              <a:rPr lang="en-US" sz="2600" dirty="0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 Adithya†, </a:t>
            </a:r>
            <a:r>
              <a:rPr lang="en-US" sz="2600" dirty="0" err="1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Chathura</a:t>
            </a:r>
            <a:r>
              <a:rPr lang="en-US" sz="2600" dirty="0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 Seneviratne*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4671" y="7547438"/>
            <a:ext cx="17230028" cy="1372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 *Department of Electrical and Information Engineering, †Department of Mechanical and Manufacturing Engineering</a:t>
            </a: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 *†Faculty of Engineering, University of Ruhuna </a:t>
            </a: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Galle, Sri Lanka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4671" y="9138748"/>
            <a:ext cx="17230028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T9 : Image Processing and Computer Vision</a:t>
            </a: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Helios"/>
                <a:ea typeface="Helios"/>
                <a:cs typeface="Helios"/>
                <a:sym typeface="Helios"/>
              </a:rPr>
              <a:t>Presentation Date: 08/14/2025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13495" y="1760459"/>
            <a:ext cx="13061010" cy="4991928"/>
          </a:xfrm>
          <a:custGeom>
            <a:avLst/>
            <a:gdLst/>
            <a:ahLst/>
            <a:cxnLst/>
            <a:rect l="l" t="t" r="r" b="b"/>
            <a:pathLst>
              <a:path w="13061010" h="4991928">
                <a:moveTo>
                  <a:pt x="0" y="0"/>
                </a:moveTo>
                <a:lnTo>
                  <a:pt x="13061010" y="0"/>
                </a:lnTo>
                <a:lnTo>
                  <a:pt x="13061010" y="4991928"/>
                </a:lnTo>
                <a:lnTo>
                  <a:pt x="0" y="49919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60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08964" y="628650"/>
            <a:ext cx="14670073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Cyclostationary Property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202656"/>
            <a:ext cx="10229614" cy="1298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 - Spectral frequency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α - cyclic frequency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Sx(f, α) - Spectral correlation density magntiude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15849" y="7648933"/>
            <a:ext cx="11056302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5: Spectral Correlation Density plots for 0.1mm Misalignment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10317" y="7131661"/>
            <a:ext cx="3538283" cy="33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a) 3D Representation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59192" y="7131661"/>
            <a:ext cx="3466408" cy="33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a) 2D Representation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9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10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8" name="Freeform 8"/>
          <p:cNvSpPr/>
          <p:nvPr/>
        </p:nvSpPr>
        <p:spPr>
          <a:xfrm>
            <a:off x="11638842" y="1428810"/>
            <a:ext cx="4454795" cy="3766139"/>
          </a:xfrm>
          <a:custGeom>
            <a:avLst/>
            <a:gdLst/>
            <a:ahLst/>
            <a:cxnLst/>
            <a:rect l="l" t="t" r="r" b="b"/>
            <a:pathLst>
              <a:path w="4454795" h="3766139">
                <a:moveTo>
                  <a:pt x="0" y="0"/>
                </a:moveTo>
                <a:lnTo>
                  <a:pt x="4454795" y="0"/>
                </a:lnTo>
                <a:lnTo>
                  <a:pt x="4454795" y="3766139"/>
                </a:lnTo>
                <a:lnTo>
                  <a:pt x="0" y="3766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74" r="-7547"/>
            </a:stretch>
          </a:blipFill>
          <a:ln cap="sq">
            <a:noFill/>
            <a:prstDash val="solid"/>
            <a:miter/>
          </a:ln>
        </p:spPr>
      </p:sp>
      <p:sp>
        <p:nvSpPr>
          <p:cNvPr id="9" name="TextBox 9"/>
          <p:cNvSpPr txBox="1"/>
          <p:nvPr/>
        </p:nvSpPr>
        <p:spPr>
          <a:xfrm>
            <a:off x="2931433" y="628650"/>
            <a:ext cx="12425133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Spectral Correlation Density</a:t>
            </a:r>
          </a:p>
        </p:txBody>
      </p:sp>
      <p:sp>
        <p:nvSpPr>
          <p:cNvPr id="10" name="Freeform 10"/>
          <p:cNvSpPr/>
          <p:nvPr/>
        </p:nvSpPr>
        <p:spPr>
          <a:xfrm>
            <a:off x="2196738" y="5490038"/>
            <a:ext cx="4625845" cy="3766139"/>
          </a:xfrm>
          <a:custGeom>
            <a:avLst/>
            <a:gdLst/>
            <a:ahLst/>
            <a:cxnLst/>
            <a:rect l="l" t="t" r="r" b="b"/>
            <a:pathLst>
              <a:path w="4625845" h="3766139">
                <a:moveTo>
                  <a:pt x="0" y="0"/>
                </a:moveTo>
                <a:lnTo>
                  <a:pt x="4625844" y="0"/>
                </a:lnTo>
                <a:lnTo>
                  <a:pt x="4625844" y="3766139"/>
                </a:lnTo>
                <a:lnTo>
                  <a:pt x="0" y="3766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5" r="-8619"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6822582" y="5490038"/>
            <a:ext cx="4628142" cy="3766139"/>
          </a:xfrm>
          <a:custGeom>
            <a:avLst/>
            <a:gdLst/>
            <a:ahLst/>
            <a:cxnLst/>
            <a:rect l="l" t="t" r="r" b="b"/>
            <a:pathLst>
              <a:path w="4628142" h="3766139">
                <a:moveTo>
                  <a:pt x="0" y="0"/>
                </a:moveTo>
                <a:lnTo>
                  <a:pt x="4628142" y="0"/>
                </a:lnTo>
                <a:lnTo>
                  <a:pt x="4628142" y="3766139"/>
                </a:lnTo>
                <a:lnTo>
                  <a:pt x="0" y="3766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" r="-8565"/>
            </a:stretch>
          </a:blipFill>
          <a:ln cap="sq">
            <a:noFill/>
            <a:prstDash val="solid"/>
            <a:miter/>
          </a:ln>
        </p:spPr>
      </p:sp>
      <p:sp>
        <p:nvSpPr>
          <p:cNvPr id="12" name="Freeform 12"/>
          <p:cNvSpPr/>
          <p:nvPr/>
        </p:nvSpPr>
        <p:spPr>
          <a:xfrm>
            <a:off x="11450724" y="5490038"/>
            <a:ext cx="4640538" cy="3766139"/>
          </a:xfrm>
          <a:custGeom>
            <a:avLst/>
            <a:gdLst/>
            <a:ahLst/>
            <a:cxnLst/>
            <a:rect l="l" t="t" r="r" b="b"/>
            <a:pathLst>
              <a:path w="4640538" h="3766139">
                <a:moveTo>
                  <a:pt x="0" y="0"/>
                </a:moveTo>
                <a:lnTo>
                  <a:pt x="4640538" y="0"/>
                </a:lnTo>
                <a:lnTo>
                  <a:pt x="4640538" y="3766139"/>
                </a:lnTo>
                <a:lnTo>
                  <a:pt x="0" y="37661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5" r="-8275"/>
            </a:stretch>
          </a:blipFill>
          <a:ln cap="sq">
            <a:noFill/>
            <a:prstDash val="solid"/>
            <a:miter/>
          </a:ln>
        </p:spPr>
      </p:sp>
      <p:sp>
        <p:nvSpPr>
          <p:cNvPr id="13" name="TextBox 13"/>
          <p:cNvSpPr txBox="1"/>
          <p:nvPr/>
        </p:nvSpPr>
        <p:spPr>
          <a:xfrm>
            <a:off x="13602411" y="5118749"/>
            <a:ext cx="28237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a)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399132" y="9097828"/>
            <a:ext cx="28237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b)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071021" y="9097828"/>
            <a:ext cx="2645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c)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725051" y="9097828"/>
            <a:ext cx="28237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d)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68982" y="2087675"/>
            <a:ext cx="7234298" cy="2667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nva Sans" panose="020B0604020202020204" charset="0"/>
                <a:ea typeface="Roboto"/>
                <a:cs typeface="Roboto"/>
                <a:sym typeface="Roboto"/>
              </a:rPr>
              <a:t>SCD Patterns for different conditions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 panose="020B0604020202020204" charset="0"/>
                <a:ea typeface="Roboto"/>
                <a:cs typeface="Roboto"/>
                <a:sym typeface="Roboto"/>
              </a:rPr>
              <a:t>a) Healthy Bearing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 panose="020B0604020202020204" charset="0"/>
                <a:ea typeface="Roboto"/>
                <a:cs typeface="Roboto"/>
                <a:sym typeface="Roboto"/>
              </a:rPr>
              <a:t>b) Misalign: 0.1mm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 panose="020B0604020202020204" charset="0"/>
                <a:ea typeface="Roboto"/>
                <a:cs typeface="Roboto"/>
                <a:sym typeface="Roboto"/>
              </a:rPr>
              <a:t>c) Misalign: 0.3mm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 panose="020B0604020202020204" charset="0"/>
                <a:ea typeface="Roboto"/>
                <a:cs typeface="Roboto"/>
                <a:sym typeface="Roboto"/>
              </a:rPr>
              <a:t>d) Misalign: 0.5mm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510820" y="1787223"/>
            <a:ext cx="1633180" cy="418584"/>
            <a:chOff x="0" y="0"/>
            <a:chExt cx="430138" cy="1102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0138" cy="110244"/>
            </a:xfrm>
            <a:custGeom>
              <a:avLst/>
              <a:gdLst/>
              <a:ahLst/>
              <a:cxnLst/>
              <a:rect l="l" t="t" r="r" b="b"/>
              <a:pathLst>
                <a:path w="430138" h="110244">
                  <a:moveTo>
                    <a:pt x="0" y="0"/>
                  </a:moveTo>
                  <a:lnTo>
                    <a:pt x="430138" y="0"/>
                  </a:lnTo>
                  <a:lnTo>
                    <a:pt x="430138" y="110244"/>
                  </a:lnTo>
                  <a:lnTo>
                    <a:pt x="0" y="11024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430138" cy="1578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2304492" y="5281363"/>
            <a:ext cx="7587068" cy="3812502"/>
          </a:xfrm>
          <a:custGeom>
            <a:avLst/>
            <a:gdLst/>
            <a:ahLst/>
            <a:cxnLst/>
            <a:rect l="l" t="t" r="r" b="b"/>
            <a:pathLst>
              <a:path w="7587068" h="3812502">
                <a:moveTo>
                  <a:pt x="0" y="0"/>
                </a:moveTo>
                <a:lnTo>
                  <a:pt x="7587068" y="0"/>
                </a:lnTo>
                <a:lnTo>
                  <a:pt x="7587068" y="3812502"/>
                </a:lnTo>
                <a:lnTo>
                  <a:pt x="0" y="3812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2304492" y="1775042"/>
            <a:ext cx="13679016" cy="3368458"/>
          </a:xfrm>
          <a:custGeom>
            <a:avLst/>
            <a:gdLst/>
            <a:ahLst/>
            <a:cxnLst/>
            <a:rect l="l" t="t" r="r" b="b"/>
            <a:pathLst>
              <a:path w="13679016" h="3368458">
                <a:moveTo>
                  <a:pt x="0" y="0"/>
                </a:moveTo>
                <a:lnTo>
                  <a:pt x="13679016" y="0"/>
                </a:lnTo>
                <a:lnTo>
                  <a:pt x="13679016" y="3368458"/>
                </a:lnTo>
                <a:lnTo>
                  <a:pt x="0" y="3368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 Description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12880" y="6635105"/>
            <a:ext cx="6220397" cy="104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of </a:t>
            </a: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14,736 SCD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images 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train the CNN models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69875" y="9170853"/>
            <a:ext cx="11056302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5: Description of shaft misalignment</a:t>
            </a: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03D28216-8618-4BDD-82E5-87C6A9BD16F9}"/>
              </a:ext>
            </a:extLst>
          </p:cNvPr>
          <p:cNvSpPr txBox="1"/>
          <p:nvPr/>
        </p:nvSpPr>
        <p:spPr>
          <a:xfrm>
            <a:off x="14249400" y="5060506"/>
            <a:ext cx="1502027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7368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12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DL Model Pipeline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15647" y="2210955"/>
            <a:ext cx="17214294" cy="6982074"/>
            <a:chOff x="0" y="0"/>
            <a:chExt cx="22952392" cy="9309432"/>
          </a:xfrm>
        </p:grpSpPr>
        <p:sp>
          <p:nvSpPr>
            <p:cNvPr id="10" name="Freeform 10"/>
            <p:cNvSpPr/>
            <p:nvPr/>
          </p:nvSpPr>
          <p:spPr>
            <a:xfrm>
              <a:off x="177022" y="0"/>
              <a:ext cx="22775370" cy="9309432"/>
            </a:xfrm>
            <a:custGeom>
              <a:avLst/>
              <a:gdLst/>
              <a:ahLst/>
              <a:cxnLst/>
              <a:rect l="l" t="t" r="r" b="b"/>
              <a:pathLst>
                <a:path w="22775370" h="9309432">
                  <a:moveTo>
                    <a:pt x="0" y="0"/>
                  </a:moveTo>
                  <a:lnTo>
                    <a:pt x="22775370" y="0"/>
                  </a:lnTo>
                  <a:lnTo>
                    <a:pt x="22775370" y="9309432"/>
                  </a:lnTo>
                  <a:lnTo>
                    <a:pt x="0" y="93094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3019998"/>
              <a:ext cx="3389056" cy="3073784"/>
            </a:xfrm>
            <a:custGeom>
              <a:avLst/>
              <a:gdLst/>
              <a:ahLst/>
              <a:cxnLst/>
              <a:rect l="l" t="t" r="r" b="b"/>
              <a:pathLst>
                <a:path w="3389056" h="3073784">
                  <a:moveTo>
                    <a:pt x="0" y="0"/>
                  </a:moveTo>
                  <a:lnTo>
                    <a:pt x="3389056" y="0"/>
                  </a:lnTo>
                  <a:lnTo>
                    <a:pt x="3389056" y="3073783"/>
                  </a:lnTo>
                  <a:lnTo>
                    <a:pt x="0" y="30737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3854" t="-5709" r="-26803" b="-10603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028700" y="2183164"/>
            <a:ext cx="8526101" cy="1581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Training    : 70%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Testing      : 20%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Validation: 10%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1531060"/>
            <a:ext cx="8526101" cy="514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Batch Size=32, shuffle, prefetch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13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6564650" y="7519922"/>
            <a:ext cx="3873077" cy="1123192"/>
          </a:xfrm>
          <a:custGeom>
            <a:avLst/>
            <a:gdLst/>
            <a:ahLst/>
            <a:cxnLst/>
            <a:rect l="l" t="t" r="r" b="b"/>
            <a:pathLst>
              <a:path w="3873077" h="1123192">
                <a:moveTo>
                  <a:pt x="0" y="0"/>
                </a:moveTo>
                <a:lnTo>
                  <a:pt x="3873077" y="0"/>
                </a:lnTo>
                <a:lnTo>
                  <a:pt x="3873077" y="1123193"/>
                </a:lnTo>
                <a:lnTo>
                  <a:pt x="0" y="11231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7519922"/>
            <a:ext cx="5182230" cy="1169067"/>
          </a:xfrm>
          <a:custGeom>
            <a:avLst/>
            <a:gdLst/>
            <a:ahLst/>
            <a:cxnLst/>
            <a:rect l="l" t="t" r="r" b="b"/>
            <a:pathLst>
              <a:path w="5182230" h="1169067">
                <a:moveTo>
                  <a:pt x="0" y="0"/>
                </a:moveTo>
                <a:lnTo>
                  <a:pt x="5182230" y="0"/>
                </a:lnTo>
                <a:lnTo>
                  <a:pt x="5182230" y="1169068"/>
                </a:lnTo>
                <a:lnTo>
                  <a:pt x="0" y="11690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699" b="-26822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181564" y="1788381"/>
            <a:ext cx="13924873" cy="4751863"/>
          </a:xfrm>
          <a:custGeom>
            <a:avLst/>
            <a:gdLst/>
            <a:ahLst/>
            <a:cxnLst/>
            <a:rect l="l" t="t" r="r" b="b"/>
            <a:pathLst>
              <a:path w="13924873" h="4751863">
                <a:moveTo>
                  <a:pt x="0" y="0"/>
                </a:moveTo>
                <a:lnTo>
                  <a:pt x="13924872" y="0"/>
                </a:lnTo>
                <a:lnTo>
                  <a:pt x="13924872" y="4751863"/>
                </a:lnTo>
                <a:lnTo>
                  <a:pt x="0" y="4751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959181" y="6746338"/>
            <a:ext cx="4851817" cy="2511962"/>
          </a:xfrm>
          <a:custGeom>
            <a:avLst/>
            <a:gdLst/>
            <a:ahLst/>
            <a:cxnLst/>
            <a:rect l="l" t="t" r="r" b="b"/>
            <a:pathLst>
              <a:path w="4851817" h="2511962">
                <a:moveTo>
                  <a:pt x="0" y="0"/>
                </a:moveTo>
                <a:lnTo>
                  <a:pt x="4851817" y="0"/>
                </a:lnTo>
                <a:lnTo>
                  <a:pt x="4851817" y="2511962"/>
                </a:lnTo>
                <a:lnTo>
                  <a:pt x="0" y="25119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2213" b="-15887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Deep Learning Models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14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337096" y="2533194"/>
            <a:ext cx="17613808" cy="6473074"/>
          </a:xfrm>
          <a:custGeom>
            <a:avLst/>
            <a:gdLst/>
            <a:ahLst/>
            <a:cxnLst/>
            <a:rect l="l" t="t" r="r" b="b"/>
            <a:pathLst>
              <a:path w="17613808" h="6473074">
                <a:moveTo>
                  <a:pt x="0" y="0"/>
                </a:moveTo>
                <a:lnTo>
                  <a:pt x="17613808" y="0"/>
                </a:lnTo>
                <a:lnTo>
                  <a:pt x="17613808" y="6473074"/>
                </a:lnTo>
                <a:lnTo>
                  <a:pt x="0" y="6473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180149" y="8343900"/>
            <a:ext cx="1927702" cy="626503"/>
          </a:xfrm>
          <a:custGeom>
            <a:avLst/>
            <a:gdLst/>
            <a:ahLst/>
            <a:cxnLst/>
            <a:rect l="l" t="t" r="r" b="b"/>
            <a:pathLst>
              <a:path w="1927702" h="626503">
                <a:moveTo>
                  <a:pt x="0" y="0"/>
                </a:moveTo>
                <a:lnTo>
                  <a:pt x="1927702" y="0"/>
                </a:lnTo>
                <a:lnTo>
                  <a:pt x="1927702" y="626503"/>
                </a:lnTo>
                <a:lnTo>
                  <a:pt x="0" y="6265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644532" y="628650"/>
            <a:ext cx="10998937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Performane of DL Models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1" name="Freeform 11"/>
          <p:cNvSpPr/>
          <p:nvPr/>
        </p:nvSpPr>
        <p:spPr>
          <a:xfrm>
            <a:off x="13984514" y="8326997"/>
            <a:ext cx="1927702" cy="626503"/>
          </a:xfrm>
          <a:custGeom>
            <a:avLst/>
            <a:gdLst/>
            <a:ahLst/>
            <a:cxnLst/>
            <a:rect l="l" t="t" r="r" b="b"/>
            <a:pathLst>
              <a:path w="1927702" h="626503">
                <a:moveTo>
                  <a:pt x="0" y="0"/>
                </a:moveTo>
                <a:lnTo>
                  <a:pt x="1927702" y="0"/>
                </a:lnTo>
                <a:lnTo>
                  <a:pt x="1927702" y="626503"/>
                </a:lnTo>
                <a:lnTo>
                  <a:pt x="0" y="6265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29201" y="1823168"/>
            <a:ext cx="15229598" cy="339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47"/>
              </a:lnSpc>
              <a:spcBef>
                <a:spcPct val="0"/>
              </a:spcBef>
            </a:pPr>
            <a:r>
              <a:rPr lang="en-US" sz="2497" dirty="0">
                <a:solidFill>
                  <a:srgbClr val="000000"/>
                </a:solidFill>
                <a:latin typeface="Canva Sans" panose="020B0604020202020204" charset="0"/>
                <a:ea typeface="Montserrat"/>
                <a:cs typeface="Montserrat"/>
                <a:sym typeface="Montserrat"/>
              </a:rPr>
              <a:t>TABLE 1: PERFORMANCE COMPARISON OF VGG19, DENSENET121, AND INCEPTIONRESNETV2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15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174091" y="6771203"/>
            <a:ext cx="740434" cy="740434"/>
          </a:xfrm>
          <a:custGeom>
            <a:avLst/>
            <a:gdLst/>
            <a:ahLst/>
            <a:cxnLst/>
            <a:rect l="l" t="t" r="r" b="b"/>
            <a:pathLst>
              <a:path w="740434" h="740434">
                <a:moveTo>
                  <a:pt x="0" y="0"/>
                </a:moveTo>
                <a:lnTo>
                  <a:pt x="740434" y="0"/>
                </a:lnTo>
                <a:lnTo>
                  <a:pt x="740434" y="740434"/>
                </a:lnTo>
                <a:lnTo>
                  <a:pt x="0" y="740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2095798"/>
            <a:ext cx="16230600" cy="116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 missed alarms are cost-critical in condition monitoring, </a:t>
            </a: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recall 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 treated as a </a:t>
            </a: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primary metric.</a:t>
            </a:r>
          </a:p>
          <a:p>
            <a:pPr algn="l">
              <a:lnSpc>
                <a:spcPts val="3000"/>
              </a:lnSpc>
            </a:pPr>
            <a:endParaRPr lang="en-US" sz="3000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174091" y="5294642"/>
            <a:ext cx="740434" cy="740434"/>
          </a:xfrm>
          <a:custGeom>
            <a:avLst/>
            <a:gdLst/>
            <a:ahLst/>
            <a:cxnLst/>
            <a:rect l="l" t="t" r="r" b="b"/>
            <a:pathLst>
              <a:path w="740434" h="740434">
                <a:moveTo>
                  <a:pt x="0" y="0"/>
                </a:moveTo>
                <a:lnTo>
                  <a:pt x="740434" y="0"/>
                </a:lnTo>
                <a:lnTo>
                  <a:pt x="740434" y="740435"/>
                </a:lnTo>
                <a:lnTo>
                  <a:pt x="0" y="74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74091" y="3257669"/>
            <a:ext cx="740434" cy="740434"/>
          </a:xfrm>
          <a:custGeom>
            <a:avLst/>
            <a:gdLst/>
            <a:ahLst/>
            <a:cxnLst/>
            <a:rect l="l" t="t" r="r" b="b"/>
            <a:pathLst>
              <a:path w="740434" h="740434">
                <a:moveTo>
                  <a:pt x="0" y="0"/>
                </a:moveTo>
                <a:lnTo>
                  <a:pt x="740434" y="0"/>
                </a:lnTo>
                <a:lnTo>
                  <a:pt x="740434" y="740435"/>
                </a:lnTo>
                <a:lnTo>
                  <a:pt x="0" y="74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644532" y="628650"/>
            <a:ext cx="10998937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 &amp; Discussion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3" name="Freeform 13"/>
          <p:cNvSpPr/>
          <p:nvPr/>
        </p:nvSpPr>
        <p:spPr>
          <a:xfrm>
            <a:off x="290781" y="6771203"/>
            <a:ext cx="740434" cy="740434"/>
          </a:xfrm>
          <a:custGeom>
            <a:avLst/>
            <a:gdLst/>
            <a:ahLst/>
            <a:cxnLst/>
            <a:rect l="l" t="t" r="r" b="b"/>
            <a:pathLst>
              <a:path w="740434" h="740434">
                <a:moveTo>
                  <a:pt x="0" y="0"/>
                </a:moveTo>
                <a:lnTo>
                  <a:pt x="740435" y="0"/>
                </a:lnTo>
                <a:lnTo>
                  <a:pt x="740435" y="740434"/>
                </a:lnTo>
                <a:lnTo>
                  <a:pt x="0" y="740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057400" y="3079929"/>
            <a:ext cx="12889911" cy="180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endParaRPr dirty="0"/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VGG19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with its deep stack of 3x3 convolutional layers,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computationally intensive 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susceptible to overfitting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Recall drops to 0.45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57400" y="5351792"/>
            <a:ext cx="16230600" cy="116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DenseNet121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 overall accuracies (95%for Housing A, 90% for Housing B)  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strong recall 0.99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57400" y="6897275"/>
            <a:ext cx="14908219" cy="1542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InceptionResNetV2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leveraging multi-scale feature extraction and residual connections, 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highest accuracies (96%for Housing A, 92% for Housing B) 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robust recall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64375" y="1973687"/>
            <a:ext cx="6968901" cy="6177979"/>
          </a:xfrm>
          <a:custGeom>
            <a:avLst/>
            <a:gdLst/>
            <a:ahLst/>
            <a:cxnLst/>
            <a:rect l="l" t="t" r="r" b="b"/>
            <a:pathLst>
              <a:path w="6968901" h="6177979">
                <a:moveTo>
                  <a:pt x="0" y="0"/>
                </a:moveTo>
                <a:lnTo>
                  <a:pt x="6968901" y="0"/>
                </a:lnTo>
                <a:lnTo>
                  <a:pt x="6968901" y="6177979"/>
                </a:lnTo>
                <a:lnTo>
                  <a:pt x="0" y="61779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23658" y="628650"/>
            <a:ext cx="9440685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</a:t>
            </a:r>
          </a:p>
        </p:txBody>
      </p:sp>
      <p:sp>
        <p:nvSpPr>
          <p:cNvPr id="4" name="AutoShape 4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16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4955767"/>
            <a:ext cx="8938117" cy="1542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Minimal false positives and negatives,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Excellent precision</a:t>
            </a:r>
          </a:p>
          <a:p>
            <a:pPr marL="1295400" lvl="2" indent="-431800" algn="l">
              <a:lnSpc>
                <a:spcPts val="3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Reliable for distinguishing alignment conditions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231915"/>
            <a:ext cx="8938117" cy="1923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Housing A is directly impacted by the fault, </a:t>
            </a:r>
          </a:p>
          <a:p>
            <a:pPr algn="l">
              <a:lnSpc>
                <a:spcPts val="3000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Although, both housings provide superior performance with little variance in accuracy and recall.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8272786" y="9713546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9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2117615"/>
            <a:ext cx="16230600" cy="4782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InceptionResNetV2 achieved the best performance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Housing A: 96% accuracy and 0.98 recall 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Housing B: 92% accuracy and 0.96 recall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Consistent performance across varying load conditions (0 Nm, 2 Nm, 4 Nm)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Cyclostationary SCD → CNN surfaces fault modulations and learns severity from vibration.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Accurate with either housing → easier installs, earlier interventions, fewer surprises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Limitations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Evaluated on parallel misalignment and one testbed; mild overfitting signs.</a:t>
            </a:r>
          </a:p>
        </p:txBody>
      </p:sp>
      <p:sp>
        <p:nvSpPr>
          <p:cNvPr id="8" name="Freeform 8"/>
          <p:cNvSpPr/>
          <p:nvPr/>
        </p:nvSpPr>
        <p:spPr>
          <a:xfrm>
            <a:off x="14430539" y="298054"/>
            <a:ext cx="3183935" cy="3290066"/>
          </a:xfrm>
          <a:custGeom>
            <a:avLst/>
            <a:gdLst/>
            <a:ahLst/>
            <a:cxnLst/>
            <a:rect l="l" t="t" r="r" b="b"/>
            <a:pathLst>
              <a:path w="3183935" h="3290066">
                <a:moveTo>
                  <a:pt x="0" y="0"/>
                </a:moveTo>
                <a:lnTo>
                  <a:pt x="3183935" y="0"/>
                </a:lnTo>
                <a:lnTo>
                  <a:pt x="3183935" y="3290066"/>
                </a:lnTo>
                <a:lnTo>
                  <a:pt x="0" y="3290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3526" y="7907490"/>
            <a:ext cx="16940948" cy="9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4"/>
              </a:lnSpc>
              <a:spcBef>
                <a:spcPct val="0"/>
              </a:spcBef>
            </a:pPr>
            <a:r>
              <a:rPr lang="en-US" sz="3534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Small offsets, big signals: SCD makes them visible; CNN makes them actionable!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17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977505" y="5060068"/>
            <a:ext cx="5739975" cy="4304981"/>
          </a:xfrm>
          <a:custGeom>
            <a:avLst/>
            <a:gdLst/>
            <a:ahLst/>
            <a:cxnLst/>
            <a:rect l="l" t="t" r="r" b="b"/>
            <a:pathLst>
              <a:path w="5739975" h="4304981">
                <a:moveTo>
                  <a:pt x="0" y="0"/>
                </a:moveTo>
                <a:lnTo>
                  <a:pt x="5739975" y="0"/>
                </a:lnTo>
                <a:lnTo>
                  <a:pt x="5739975" y="4304981"/>
                </a:lnTo>
                <a:lnTo>
                  <a:pt x="0" y="4304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906732" y="175991"/>
            <a:ext cx="2117776" cy="1954870"/>
          </a:xfrm>
          <a:custGeom>
            <a:avLst/>
            <a:gdLst/>
            <a:ahLst/>
            <a:cxnLst/>
            <a:rect l="l" t="t" r="r" b="b"/>
            <a:pathLst>
              <a:path w="2117776" h="1954870">
                <a:moveTo>
                  <a:pt x="0" y="0"/>
                </a:moveTo>
                <a:lnTo>
                  <a:pt x="2117775" y="0"/>
                </a:lnTo>
                <a:lnTo>
                  <a:pt x="2117775" y="1954870"/>
                </a:lnTo>
                <a:lnTo>
                  <a:pt x="0" y="19548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639721" y="5101784"/>
            <a:ext cx="7325899" cy="4221549"/>
          </a:xfrm>
          <a:custGeom>
            <a:avLst/>
            <a:gdLst/>
            <a:ahLst/>
            <a:cxnLst/>
            <a:rect l="l" t="t" r="r" b="b"/>
            <a:pathLst>
              <a:path w="7325899" h="4221549">
                <a:moveTo>
                  <a:pt x="0" y="0"/>
                </a:moveTo>
                <a:lnTo>
                  <a:pt x="7325898" y="0"/>
                </a:lnTo>
                <a:lnTo>
                  <a:pt x="7325898" y="4221549"/>
                </a:lnTo>
                <a:lnTo>
                  <a:pt x="0" y="42215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Future Work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5728" y="1800410"/>
            <a:ext cx="16019891" cy="3034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618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Extend model to detect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rotor unbalance and various bearing faults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marL="647700" lvl="1" indent="-323850" algn="l">
              <a:lnSpc>
                <a:spcPts val="618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Real world vibration data from Yugadhanavi and Sobadhanavi plants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marL="647700" lvl="1" indent="-323850" algn="l">
              <a:lnSpc>
                <a:spcPts val="618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Validate performance under real operating conditions at aforementioned plants.</a:t>
            </a:r>
          </a:p>
          <a:p>
            <a:pPr marL="647700" lvl="1" indent="-323850" algn="l">
              <a:lnSpc>
                <a:spcPts val="618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Develop an interface usable by non-technical personnel.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18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17743" y="2265985"/>
            <a:ext cx="3039129" cy="3039117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t="-3691" b="-369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17743" y="6226734"/>
            <a:ext cx="3039129" cy="3039117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8502" t="-31181" r="-18403" b="-74306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301822" y="2265985"/>
            <a:ext cx="3039129" cy="3039117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t="-2774" b="-22796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9301822" y="6150467"/>
            <a:ext cx="3039129" cy="3039117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2674327" y="6720582"/>
            <a:ext cx="4512378" cy="2072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Chatura Senevirathne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Senior Lecturer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Department of Electrical and Information Engineering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 Ruhuna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2733" y="6900354"/>
            <a:ext cx="5166359" cy="1653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Chamindu Adithya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Mechanical and Manufacturing Engineering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 of Ruhuna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92733" y="2939605"/>
            <a:ext cx="4775714" cy="1653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Dilshara Herath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Electrical and information Engineering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 of Ruhuna.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674327" y="2939605"/>
            <a:ext cx="5031654" cy="1653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Chinthaka Abeyrathne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Electrical and Information Engineering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 of Ruhuna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Team &amp; Collaborators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1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674327" y="6188634"/>
            <a:ext cx="4512378" cy="39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528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Supervisor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54" r="-121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2527"/>
            <a:chOff x="0" y="0"/>
            <a:chExt cx="4816593" cy="270815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8155"/>
            </a:xfrm>
            <a:custGeom>
              <a:avLst/>
              <a:gdLst/>
              <a:ahLst/>
              <a:cxnLst/>
              <a:rect l="l" t="t" r="r" b="b"/>
              <a:pathLst>
                <a:path w="4816592" h="2708155">
                  <a:moveTo>
                    <a:pt x="0" y="0"/>
                  </a:moveTo>
                  <a:lnTo>
                    <a:pt x="4816592" y="0"/>
                  </a:lnTo>
                  <a:lnTo>
                    <a:pt x="4816592" y="2708155"/>
                  </a:lnTo>
                  <a:lnTo>
                    <a:pt x="0" y="2708155"/>
                  </a:lnTo>
                  <a:close/>
                </a:path>
              </a:pathLst>
            </a:custGeom>
            <a:solidFill>
              <a:srgbClr val="000000">
                <a:alpha val="6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57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449171" y="518954"/>
            <a:ext cx="7389658" cy="2013682"/>
          </a:xfrm>
          <a:custGeom>
            <a:avLst/>
            <a:gdLst/>
            <a:ahLst/>
            <a:cxnLst/>
            <a:rect l="l" t="t" r="r" b="b"/>
            <a:pathLst>
              <a:path w="7389658" h="2013682">
                <a:moveTo>
                  <a:pt x="0" y="0"/>
                </a:moveTo>
                <a:lnTo>
                  <a:pt x="7389658" y="0"/>
                </a:lnTo>
                <a:lnTo>
                  <a:pt x="7389658" y="2013682"/>
                </a:lnTo>
                <a:lnTo>
                  <a:pt x="0" y="2013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2331172" y="4397516"/>
            <a:ext cx="22950345" cy="240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24"/>
              </a:lnSpc>
            </a:pPr>
            <a:r>
              <a:rPr lang="en-US" sz="15686" b="1">
                <a:solidFill>
                  <a:srgbClr val="FFFFFF"/>
                </a:solidFill>
                <a:latin typeface="Klein Bold"/>
                <a:ea typeface="Klein Bold"/>
                <a:cs typeface="Klein Bold"/>
                <a:sym typeface="Klein Bold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54" r="-121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2527"/>
            <a:chOff x="0" y="0"/>
            <a:chExt cx="4816593" cy="270815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8155"/>
            </a:xfrm>
            <a:custGeom>
              <a:avLst/>
              <a:gdLst/>
              <a:ahLst/>
              <a:cxnLst/>
              <a:rect l="l" t="t" r="r" b="b"/>
              <a:pathLst>
                <a:path w="4816592" h="2708155">
                  <a:moveTo>
                    <a:pt x="0" y="0"/>
                  </a:moveTo>
                  <a:lnTo>
                    <a:pt x="4816592" y="0"/>
                  </a:lnTo>
                  <a:lnTo>
                    <a:pt x="4816592" y="2708155"/>
                  </a:lnTo>
                  <a:lnTo>
                    <a:pt x="0" y="2708155"/>
                  </a:lnTo>
                  <a:close/>
                </a:path>
              </a:pathLst>
            </a:custGeom>
            <a:solidFill>
              <a:srgbClr val="000000">
                <a:alpha val="6392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57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449171" y="518954"/>
            <a:ext cx="7389658" cy="2013682"/>
          </a:xfrm>
          <a:custGeom>
            <a:avLst/>
            <a:gdLst/>
            <a:ahLst/>
            <a:cxnLst/>
            <a:rect l="l" t="t" r="r" b="b"/>
            <a:pathLst>
              <a:path w="7389658" h="2013682">
                <a:moveTo>
                  <a:pt x="0" y="0"/>
                </a:moveTo>
                <a:lnTo>
                  <a:pt x="7389658" y="0"/>
                </a:lnTo>
                <a:lnTo>
                  <a:pt x="7389658" y="2013682"/>
                </a:lnTo>
                <a:lnTo>
                  <a:pt x="0" y="2013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2331172" y="4397516"/>
            <a:ext cx="22950345" cy="240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24"/>
              </a:lnSpc>
            </a:pPr>
            <a:r>
              <a:rPr lang="en-US" sz="15686" b="1">
                <a:solidFill>
                  <a:srgbClr val="FFFFFF"/>
                </a:solidFill>
                <a:latin typeface="Klein Bold"/>
                <a:ea typeface="Klein Bold"/>
                <a:cs typeface="Klein Bold"/>
                <a:sym typeface="Klein Bold"/>
              </a:rPr>
              <a:t>Q/A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33203" y="-1109791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2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970771" y="-502091"/>
            <a:ext cx="6515637" cy="4341043"/>
          </a:xfrm>
          <a:custGeom>
            <a:avLst/>
            <a:gdLst/>
            <a:ahLst/>
            <a:cxnLst/>
            <a:rect l="l" t="t" r="r" b="b"/>
            <a:pathLst>
              <a:path w="6515637" h="4341043">
                <a:moveTo>
                  <a:pt x="0" y="0"/>
                </a:moveTo>
                <a:lnTo>
                  <a:pt x="6515637" y="0"/>
                </a:lnTo>
                <a:lnTo>
                  <a:pt x="6515637" y="4341043"/>
                </a:lnTo>
                <a:lnTo>
                  <a:pt x="0" y="4341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454758" y="2840604"/>
            <a:ext cx="2610551" cy="1468435"/>
          </a:xfrm>
          <a:custGeom>
            <a:avLst/>
            <a:gdLst/>
            <a:ahLst/>
            <a:cxnLst/>
            <a:rect l="l" t="t" r="r" b="b"/>
            <a:pathLst>
              <a:path w="2610551" h="1468435">
                <a:moveTo>
                  <a:pt x="0" y="0"/>
                </a:moveTo>
                <a:lnTo>
                  <a:pt x="2610550" y="0"/>
                </a:lnTo>
                <a:lnTo>
                  <a:pt x="2610550" y="1468435"/>
                </a:lnTo>
                <a:lnTo>
                  <a:pt x="0" y="14684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15246408" y="3122298"/>
            <a:ext cx="3050872" cy="2021202"/>
          </a:xfrm>
          <a:custGeom>
            <a:avLst/>
            <a:gdLst/>
            <a:ahLst/>
            <a:cxnLst/>
            <a:rect l="l" t="t" r="r" b="b"/>
            <a:pathLst>
              <a:path w="3050872" h="2021202">
                <a:moveTo>
                  <a:pt x="3050872" y="0"/>
                </a:moveTo>
                <a:lnTo>
                  <a:pt x="0" y="0"/>
                </a:lnTo>
                <a:lnTo>
                  <a:pt x="0" y="2021202"/>
                </a:lnTo>
                <a:lnTo>
                  <a:pt x="3050872" y="2021202"/>
                </a:lnTo>
                <a:lnTo>
                  <a:pt x="305087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580252" y="4873629"/>
            <a:ext cx="7158951" cy="3713706"/>
          </a:xfrm>
          <a:custGeom>
            <a:avLst/>
            <a:gdLst/>
            <a:ahLst/>
            <a:cxnLst/>
            <a:rect l="l" t="t" r="r" b="b"/>
            <a:pathLst>
              <a:path w="7158951" h="3713706">
                <a:moveTo>
                  <a:pt x="0" y="0"/>
                </a:moveTo>
                <a:lnTo>
                  <a:pt x="7158951" y="0"/>
                </a:lnTo>
                <a:lnTo>
                  <a:pt x="7158951" y="3713706"/>
                </a:lnTo>
                <a:lnTo>
                  <a:pt x="0" y="37137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1929940"/>
            <a:ext cx="9243353" cy="636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Misalignment in rotating machinery occurs when coupled components are not co-linear.</a:t>
            </a:r>
          </a:p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Misalignment silently kills assets, </a:t>
            </a:r>
          </a:p>
          <a:p>
            <a:pPr marL="1295403" lvl="2" indent="-431801" algn="l">
              <a:lnSpc>
                <a:spcPts val="564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Vibrations</a:t>
            </a:r>
          </a:p>
          <a:p>
            <a:pPr marL="1295403" lvl="2" indent="-431801" algn="l">
              <a:lnSpc>
                <a:spcPts val="564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Wear</a:t>
            </a:r>
          </a:p>
          <a:p>
            <a:pPr marL="1295403" lvl="2" indent="-431801" algn="l">
              <a:lnSpc>
                <a:spcPts val="564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Premature failures</a:t>
            </a:r>
          </a:p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Early detection is critical for </a:t>
            </a:r>
          </a:p>
          <a:p>
            <a:pPr marL="1295403" lvl="2" indent="-431801" algn="l">
              <a:lnSpc>
                <a:spcPts val="564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Reducing downtime </a:t>
            </a:r>
          </a:p>
          <a:p>
            <a:pPr marL="1295403" lvl="2" indent="-431801" algn="l">
              <a:lnSpc>
                <a:spcPts val="564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Reducing maintenance costs.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833506" y="8425410"/>
            <a:ext cx="9243353" cy="53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1: Misalignment in Shaft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728" end="50563"/>
                </p14:media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828800" y="1543715"/>
            <a:ext cx="14630400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423658" y="5524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Shaft Misalignment?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1">
              <p:cMediaNode vol="20000" mute="1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58800" y="31936"/>
            <a:ext cx="4446347" cy="1989093"/>
          </a:xfrm>
          <a:custGeom>
            <a:avLst/>
            <a:gdLst/>
            <a:ahLst/>
            <a:cxnLst/>
            <a:rect l="l" t="t" r="r" b="b"/>
            <a:pathLst>
              <a:path w="5101956" h="2869850">
                <a:moveTo>
                  <a:pt x="0" y="0"/>
                </a:moveTo>
                <a:lnTo>
                  <a:pt x="5101955" y="0"/>
                </a:lnTo>
                <a:lnTo>
                  <a:pt x="5101955" y="2869850"/>
                </a:lnTo>
                <a:lnTo>
                  <a:pt x="0" y="2869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4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423658" y="628650"/>
            <a:ext cx="9440685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Related Work</a:t>
            </a:r>
          </a:p>
        </p:txBody>
      </p:sp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599341"/>
              </p:ext>
            </p:extLst>
          </p:nvPr>
        </p:nvGraphicFramePr>
        <p:xfrm>
          <a:off x="1645574" y="2061974"/>
          <a:ext cx="15099713" cy="6272117"/>
        </p:xfrm>
        <a:graphic>
          <a:graphicData uri="http://schemas.openxmlformats.org/drawingml/2006/table">
            <a:tbl>
              <a:tblPr/>
              <a:tblGrid>
                <a:gridCol w="7379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20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54630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Method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39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Limitation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39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4630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Time-domain &amp; wavelet analysis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Limited Robustness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68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Frequency-domain analysis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528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Loses time-localization, Manual Inspection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4630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Multi-sensor fusion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High Cost, Complex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20295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Domain adaptation &amp; decomposition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Computationally Heavy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1539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1"/>
          <p:cNvSpPr txBox="1"/>
          <p:nvPr/>
        </p:nvSpPr>
        <p:spPr>
          <a:xfrm>
            <a:off x="1645574" y="8526421"/>
            <a:ext cx="12070426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Gaps: Poor noise handling, high cost, limited generalization.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33203" y="-1109791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698928" y="6699316"/>
            <a:ext cx="8890144" cy="3478269"/>
          </a:xfrm>
          <a:custGeom>
            <a:avLst/>
            <a:gdLst/>
            <a:ahLst/>
            <a:cxnLst/>
            <a:rect l="l" t="t" r="r" b="b"/>
            <a:pathLst>
              <a:path w="8890144" h="3478269">
                <a:moveTo>
                  <a:pt x="0" y="0"/>
                </a:moveTo>
                <a:lnTo>
                  <a:pt x="8890144" y="0"/>
                </a:lnTo>
                <a:lnTo>
                  <a:pt x="8890144" y="3478269"/>
                </a:lnTo>
                <a:lnTo>
                  <a:pt x="0" y="3478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598638" y="216040"/>
            <a:ext cx="2689362" cy="1511080"/>
          </a:xfrm>
          <a:custGeom>
            <a:avLst/>
            <a:gdLst/>
            <a:ahLst/>
            <a:cxnLst/>
            <a:rect l="l" t="t" r="r" b="b"/>
            <a:pathLst>
              <a:path w="2689362" h="1511080">
                <a:moveTo>
                  <a:pt x="0" y="0"/>
                </a:moveTo>
                <a:lnTo>
                  <a:pt x="2689362" y="0"/>
                </a:lnTo>
                <a:lnTo>
                  <a:pt x="2689362" y="1511080"/>
                </a:lnTo>
                <a:lnTo>
                  <a:pt x="0" y="15110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5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07376" y="3298398"/>
            <a:ext cx="16725900" cy="2792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Innovative integrated Framework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</a:t>
            </a:r>
            <a:r>
              <a:rPr lang="en-US" sz="30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cyclostationary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Signal Processing + Deep Learning</a:t>
            </a:r>
          </a:p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Noise-Robust Design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Improved generalization, diverse noise suppression capabilities</a:t>
            </a:r>
          </a:p>
          <a:p>
            <a:pPr marL="647702" lvl="1" indent="-323851" algn="l">
              <a:lnSpc>
                <a:spcPts val="564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Benchmark Dataset Evaluation</a:t>
            </a: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A publicly accessible Rotating Machinery Vibration dataset, both normal and defective misalignment states, diverse loads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57737" y="628650"/>
            <a:ext cx="10972526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Objectives &amp; Contributions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9537" y="2054990"/>
            <a:ext cx="16033999" cy="104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Develop a noise-robust, scalable, deep-learning-based framework for detecting shaft misalignment using vibration data.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6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692958" y="2380900"/>
            <a:ext cx="16902083" cy="6063622"/>
          </a:xfrm>
          <a:custGeom>
            <a:avLst/>
            <a:gdLst/>
            <a:ahLst/>
            <a:cxnLst/>
            <a:rect l="l" t="t" r="r" b="b"/>
            <a:pathLst>
              <a:path w="16902083" h="6063622">
                <a:moveTo>
                  <a:pt x="0" y="0"/>
                </a:moveTo>
                <a:lnTo>
                  <a:pt x="16902084" y="0"/>
                </a:lnTo>
                <a:lnTo>
                  <a:pt x="16902084" y="6063623"/>
                </a:lnTo>
                <a:lnTo>
                  <a:pt x="0" y="6063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Architecture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83036" y="8768973"/>
            <a:ext cx="11721928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2: Complete System Architecture of the Rotating Machinery Fault Monitoring System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7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615146" y="1827987"/>
            <a:ext cx="13830045" cy="6984173"/>
            <a:chOff x="0" y="0"/>
            <a:chExt cx="18440060" cy="931223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440060" cy="9312231"/>
            </a:xfrm>
            <a:custGeom>
              <a:avLst/>
              <a:gdLst/>
              <a:ahLst/>
              <a:cxnLst/>
              <a:rect l="l" t="t" r="r" b="b"/>
              <a:pathLst>
                <a:path w="18440060" h="9312231">
                  <a:moveTo>
                    <a:pt x="0" y="0"/>
                  </a:moveTo>
                  <a:lnTo>
                    <a:pt x="18440060" y="0"/>
                  </a:lnTo>
                  <a:lnTo>
                    <a:pt x="18440060" y="9312231"/>
                  </a:lnTo>
                  <a:lnTo>
                    <a:pt x="0" y="9312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11" name="Group 11"/>
            <p:cNvGrpSpPr/>
            <p:nvPr/>
          </p:nvGrpSpPr>
          <p:grpSpPr>
            <a:xfrm>
              <a:off x="9448020" y="107010"/>
              <a:ext cx="8992041" cy="5083205"/>
              <a:chOff x="0" y="0"/>
              <a:chExt cx="1776206" cy="100409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776206" cy="1004090"/>
              </a:xfrm>
              <a:custGeom>
                <a:avLst/>
                <a:gdLst/>
                <a:ahLst/>
                <a:cxnLst/>
                <a:rect l="l" t="t" r="r" b="b"/>
                <a:pathLst>
                  <a:path w="1776206" h="1004090">
                    <a:moveTo>
                      <a:pt x="0" y="0"/>
                    </a:moveTo>
                    <a:lnTo>
                      <a:pt x="1776206" y="0"/>
                    </a:lnTo>
                    <a:lnTo>
                      <a:pt x="1776206" y="1004090"/>
                    </a:lnTo>
                    <a:lnTo>
                      <a:pt x="0" y="10040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1776206" cy="105171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</p:grpSp>
      <p:sp>
        <p:nvSpPr>
          <p:cNvPr id="14" name="TextBox 14"/>
          <p:cNvSpPr txBox="1"/>
          <p:nvPr/>
        </p:nvSpPr>
        <p:spPr>
          <a:xfrm>
            <a:off x="426531" y="1780362"/>
            <a:ext cx="3040916" cy="2114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load conditions: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0Nm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2Nm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4Nm</a:t>
            </a:r>
          </a:p>
        </p:txBody>
      </p:sp>
      <p:sp>
        <p:nvSpPr>
          <p:cNvPr id="15" name="Freeform 15"/>
          <p:cNvSpPr/>
          <p:nvPr/>
        </p:nvSpPr>
        <p:spPr>
          <a:xfrm rot="2700000">
            <a:off x="2374341" y="6861551"/>
            <a:ext cx="1903655" cy="2383293"/>
          </a:xfrm>
          <a:custGeom>
            <a:avLst/>
            <a:gdLst/>
            <a:ahLst/>
            <a:cxnLst/>
            <a:rect l="l" t="t" r="r" b="b"/>
            <a:pathLst>
              <a:path w="1903655" h="2383293">
                <a:moveTo>
                  <a:pt x="0" y="0"/>
                </a:moveTo>
                <a:lnTo>
                  <a:pt x="1903655" y="0"/>
                </a:lnTo>
                <a:lnTo>
                  <a:pt x="1903655" y="2383292"/>
                </a:lnTo>
                <a:lnTo>
                  <a:pt x="0" y="23832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32869" y="7499403"/>
            <a:ext cx="2355266" cy="514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Housing B</a:t>
            </a:r>
          </a:p>
        </p:txBody>
      </p:sp>
      <p:sp>
        <p:nvSpPr>
          <p:cNvPr id="17" name="Freeform 17"/>
          <p:cNvSpPr/>
          <p:nvPr/>
        </p:nvSpPr>
        <p:spPr>
          <a:xfrm rot="-5400000" flipH="1">
            <a:off x="9233386" y="5360941"/>
            <a:ext cx="1903655" cy="2383293"/>
          </a:xfrm>
          <a:custGeom>
            <a:avLst/>
            <a:gdLst/>
            <a:ahLst/>
            <a:cxnLst/>
            <a:rect l="l" t="t" r="r" b="b"/>
            <a:pathLst>
              <a:path w="1903655" h="2383293">
                <a:moveTo>
                  <a:pt x="1903655" y="0"/>
                </a:moveTo>
                <a:lnTo>
                  <a:pt x="0" y="0"/>
                </a:lnTo>
                <a:lnTo>
                  <a:pt x="0" y="2383292"/>
                </a:lnTo>
                <a:lnTo>
                  <a:pt x="1903655" y="2383292"/>
                </a:lnTo>
                <a:lnTo>
                  <a:pt x="190365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0670127" y="5086350"/>
            <a:ext cx="2512473" cy="514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Housing 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588420" y="2809181"/>
            <a:ext cx="6551846" cy="1581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Vibration Data: Two accelerometers mounted on the housings of bearings A and B.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467447" y="9010032"/>
            <a:ext cx="11721928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3: Layout of the rotating machine testbed and its components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45728" y="9634403"/>
            <a:ext cx="160198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7533276" y="9396614"/>
            <a:ext cx="629070" cy="780971"/>
            <a:chOff x="0" y="0"/>
            <a:chExt cx="165681" cy="205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681" cy="205688"/>
            </a:xfrm>
            <a:custGeom>
              <a:avLst/>
              <a:gdLst/>
              <a:ahLst/>
              <a:cxnLst/>
              <a:rect l="l" t="t" r="r" b="b"/>
              <a:pathLst>
                <a:path w="165681" h="205688">
                  <a:moveTo>
                    <a:pt x="82841" y="0"/>
                  </a:moveTo>
                  <a:lnTo>
                    <a:pt x="82841" y="0"/>
                  </a:lnTo>
                  <a:cubicBezTo>
                    <a:pt x="128592" y="0"/>
                    <a:pt x="165681" y="37089"/>
                    <a:pt x="165681" y="82841"/>
                  </a:cubicBezTo>
                  <a:lnTo>
                    <a:pt x="165681" y="122847"/>
                  </a:lnTo>
                  <a:cubicBezTo>
                    <a:pt x="165681" y="144818"/>
                    <a:pt x="156953" y="165889"/>
                    <a:pt x="141418" y="181424"/>
                  </a:cubicBezTo>
                  <a:cubicBezTo>
                    <a:pt x="125882" y="196960"/>
                    <a:pt x="104811" y="205688"/>
                    <a:pt x="82841" y="205688"/>
                  </a:cubicBezTo>
                  <a:lnTo>
                    <a:pt x="82841" y="205688"/>
                  </a:lnTo>
                  <a:cubicBezTo>
                    <a:pt x="60870" y="205688"/>
                    <a:pt x="39799" y="196960"/>
                    <a:pt x="24263" y="181424"/>
                  </a:cubicBezTo>
                  <a:cubicBezTo>
                    <a:pt x="8728" y="165889"/>
                    <a:pt x="0" y="144818"/>
                    <a:pt x="0" y="122847"/>
                  </a:cubicBezTo>
                  <a:lnTo>
                    <a:pt x="0" y="82841"/>
                  </a:lnTo>
                  <a:cubicBezTo>
                    <a:pt x="0" y="60870"/>
                    <a:pt x="8728" y="39799"/>
                    <a:pt x="24263" y="24263"/>
                  </a:cubicBezTo>
                  <a:cubicBezTo>
                    <a:pt x="39799" y="8728"/>
                    <a:pt x="60870" y="0"/>
                    <a:pt x="8284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65681" cy="167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7"/>
                </a:lnSpc>
              </a:pPr>
              <a:r>
                <a:rPr lang="en-US" sz="2497" b="1">
                  <a:solidFill>
                    <a:srgbClr val="FFFFFF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8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45728" y="9716294"/>
            <a:ext cx="1260456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233B82"/>
                </a:solidFill>
                <a:latin typeface="Roboto"/>
                <a:ea typeface="Roboto"/>
                <a:cs typeface="Roboto"/>
                <a:sym typeface="Roboto"/>
              </a:rPr>
              <a:t>Unveiling Misalignment Fault Severities: a Novel SCD-CNN Framework for Rotating Machinery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23658" y="628650"/>
            <a:ext cx="9440685" cy="80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  <a:spcBef>
                <a:spcPct val="0"/>
              </a:spcBef>
            </a:pPr>
            <a:r>
              <a:rPr lang="en-US" sz="6000" b="1">
                <a:solidFill>
                  <a:srgbClr val="233B8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Signal Processing</a:t>
            </a:r>
          </a:p>
        </p:txBody>
      </p:sp>
      <p:sp>
        <p:nvSpPr>
          <p:cNvPr id="9" name="Freeform 9"/>
          <p:cNvSpPr/>
          <p:nvPr/>
        </p:nvSpPr>
        <p:spPr>
          <a:xfrm>
            <a:off x="9954164" y="2438595"/>
            <a:ext cx="7498553" cy="5220284"/>
          </a:xfrm>
          <a:custGeom>
            <a:avLst/>
            <a:gdLst/>
            <a:ahLst/>
            <a:cxnLst/>
            <a:rect l="l" t="t" r="r" b="b"/>
            <a:pathLst>
              <a:path w="7498553" h="5220284">
                <a:moveTo>
                  <a:pt x="0" y="0"/>
                </a:moveTo>
                <a:lnTo>
                  <a:pt x="7498553" y="0"/>
                </a:lnTo>
                <a:lnTo>
                  <a:pt x="7498553" y="5220285"/>
                </a:lnTo>
                <a:lnTo>
                  <a:pt x="0" y="52202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45728" y="7281919"/>
            <a:ext cx="8616659" cy="1235103"/>
          </a:xfrm>
          <a:custGeom>
            <a:avLst/>
            <a:gdLst/>
            <a:ahLst/>
            <a:cxnLst/>
            <a:rect l="l" t="t" r="r" b="b"/>
            <a:pathLst>
              <a:path w="8616659" h="1235103">
                <a:moveTo>
                  <a:pt x="0" y="0"/>
                </a:moveTo>
                <a:lnTo>
                  <a:pt x="8616659" y="0"/>
                </a:lnTo>
                <a:lnTo>
                  <a:pt x="8616659" y="1235103"/>
                </a:lnTo>
                <a:lnTo>
                  <a:pt x="0" y="12351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45728" y="1925390"/>
            <a:ext cx="8616659" cy="514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Cyclostationary Property Analysis?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5728" y="2781610"/>
            <a:ext cx="8526101" cy="4782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cyclostationary process is a signal having statistical properties that vary cyclically with time.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Spectral correlation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analysis, a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tool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cyclostationary signals, in identifying the periodicities in the frequency domain.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Suitable for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complex environments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with multiple noise. 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173018" y="8049174"/>
            <a:ext cx="5709629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4 : Concept of Spectral Correlation.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980</Words>
  <Application>Microsoft Office PowerPoint</Application>
  <PresentationFormat>Custom</PresentationFormat>
  <Paragraphs>167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Helios</vt:lpstr>
      <vt:lpstr>Calibri</vt:lpstr>
      <vt:lpstr>Canva Sans</vt:lpstr>
      <vt:lpstr>Canva Sans Bold</vt:lpstr>
      <vt:lpstr>Klein Bold</vt:lpstr>
      <vt:lpstr>Montserrat Bold</vt:lpstr>
      <vt:lpstr>Montserrat Semi-Bold</vt:lpstr>
      <vt:lpstr>Helvetica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MERCon 2025</dc:title>
  <dc:creator>Dela</dc:creator>
  <cp:lastModifiedBy>Dilshara Herath</cp:lastModifiedBy>
  <cp:revision>8</cp:revision>
  <dcterms:created xsi:type="dcterms:W3CDTF">2006-08-16T00:00:00Z</dcterms:created>
  <dcterms:modified xsi:type="dcterms:W3CDTF">2025-09-05T17:47:02Z</dcterms:modified>
  <dc:identifier>DAGv3zn_3_k</dc:identifier>
</cp:coreProperties>
</file>

<file path=docProps/thumbnail.jpeg>
</file>